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4"/>
  </p:notesMasterIdLst>
  <p:handoutMasterIdLst>
    <p:handoutMasterId r:id="rId35"/>
  </p:handoutMasterIdLst>
  <p:sldIdLst>
    <p:sldId id="297" r:id="rId2"/>
    <p:sldId id="355" r:id="rId3"/>
    <p:sldId id="356" r:id="rId4"/>
    <p:sldId id="325" r:id="rId5"/>
    <p:sldId id="334" r:id="rId6"/>
    <p:sldId id="342" r:id="rId7"/>
    <p:sldId id="341" r:id="rId8"/>
    <p:sldId id="343" r:id="rId9"/>
    <p:sldId id="338" r:id="rId10"/>
    <p:sldId id="348" r:id="rId11"/>
    <p:sldId id="360" r:id="rId12"/>
    <p:sldId id="340" r:id="rId13"/>
    <p:sldId id="326" r:id="rId14"/>
    <p:sldId id="327" r:id="rId15"/>
    <p:sldId id="330" r:id="rId16"/>
    <p:sldId id="331" r:id="rId17"/>
    <p:sldId id="332" r:id="rId18"/>
    <p:sldId id="345" r:id="rId19"/>
    <p:sldId id="359" r:id="rId20"/>
    <p:sldId id="344" r:id="rId21"/>
    <p:sldId id="335" r:id="rId22"/>
    <p:sldId id="339" r:id="rId23"/>
    <p:sldId id="361" r:id="rId24"/>
    <p:sldId id="362" r:id="rId25"/>
    <p:sldId id="363" r:id="rId26"/>
    <p:sldId id="364" r:id="rId27"/>
    <p:sldId id="365" r:id="rId28"/>
    <p:sldId id="366" r:id="rId29"/>
    <p:sldId id="367" r:id="rId30"/>
    <p:sldId id="368" r:id="rId31"/>
    <p:sldId id="370" r:id="rId32"/>
    <p:sldId id="369" r:id="rId33"/>
  </p:sldIdLst>
  <p:sldSz cx="12192000" cy="6858000"/>
  <p:notesSz cx="6669088" cy="97536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568" cy="489502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776946" y="0"/>
            <a:ext cx="2890568" cy="489502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>
              <a:defRPr sz="1200"/>
            </a:lvl1pPr>
          </a:lstStyle>
          <a:p>
            <a:fld id="{FE203AD5-C44A-409F-B784-751C004BEF69}" type="datetimeFigureOut">
              <a:rPr lang="es-ES" smtClean="0"/>
              <a:t>11/11/2024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264098"/>
            <a:ext cx="2890568" cy="489502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776946" y="9264098"/>
            <a:ext cx="2890568" cy="489502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>
              <a:defRPr sz="1200"/>
            </a:lvl1pPr>
          </a:lstStyle>
          <a:p>
            <a:fld id="{68370EC1-FD77-440A-9182-7795B3FEE4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11016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89374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>
              <a:defRPr sz="1200"/>
            </a:lvl1pPr>
          </a:lstStyle>
          <a:p>
            <a:fld id="{9E78E457-05C2-4F68-86D5-056F9CE7A168}" type="datetimeFigureOut">
              <a:rPr lang="es-ES" smtClean="0"/>
              <a:t>11/11/2024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19200"/>
            <a:ext cx="5853112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10" tIns="45505" rIns="91010" bIns="45505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010" tIns="45505" rIns="91010" bIns="45505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" y="9264227"/>
            <a:ext cx="2889938" cy="489373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777607" y="9264227"/>
            <a:ext cx="2889938" cy="489373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>
              <a:defRPr sz="1200"/>
            </a:lvl1pPr>
          </a:lstStyle>
          <a:p>
            <a:fld id="{600D9C51-B09E-4FE8-8042-7CC0A1824F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4954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_tradnl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301850-65A9-4FFF-82D0-408C3C60F8C4}" type="slidenum">
              <a:rPr lang="es-ES_tradnl" altLang="es-ES" smtClean="0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2043624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_tradnl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E019D3-FA61-4D68-B422-1D177A8A9737}" type="slidenum">
              <a:rPr lang="es-ES_tradnl" altLang="es-ES" smtClean="0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246658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_tradnl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A67A05-7207-450C-B6B7-5F549447D907}" type="slidenum">
              <a:rPr lang="es-ES_tradnl" altLang="es-ES" smtClean="0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339652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_tradnl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C097A7-A924-43BD-B1DC-0EE05BBADC20}" type="slidenum">
              <a:rPr lang="es-ES_tradnl" altLang="es-ES" smtClean="0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241803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_tradnl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74C10C-AB99-4593-B67D-1C927470DAA0}" type="slidenum">
              <a:rPr lang="es-ES_tradnl" altLang="es-ES" smtClean="0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2477072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_tradnl" alt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 alt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2D315-BCF1-4A97-B75C-51D7D77DEAE6}" type="slidenum">
              <a:rPr lang="es-ES_tradnl" altLang="es-ES" smtClean="0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2579312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_tradnl" alt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 alt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3F12CF-D5A2-44D2-8A91-3B0C2D458A1C}" type="slidenum">
              <a:rPr lang="es-ES_tradnl" altLang="es-ES" smtClean="0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404475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_tradnl" alt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 alt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2C367-0FB1-4D7B-BA57-70036EAE56D6}" type="slidenum">
              <a:rPr lang="es-ES_tradnl" altLang="es-ES" smtClean="0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3090851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_tradnl" alt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 alt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924082-8166-47CE-A960-E0F77B5C17EC}" type="slidenum">
              <a:rPr lang="es-ES_tradnl" altLang="es-ES" smtClean="0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870793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_tradnl" alt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 alt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C0FFB6-1312-4A1D-8E5E-3437A91BF9E4}" type="slidenum">
              <a:rPr lang="es-ES_tradnl" altLang="es-ES" smtClean="0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2606087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_tradnl" alt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 alt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AC9A23-7690-405B-BBD8-222228F9C882}" type="slidenum">
              <a:rPr lang="es-ES_tradnl" altLang="es-ES" smtClean="0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2876861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8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0386C-318B-4372-B096-6AF0406ADCE7}" type="datetimeFigureOut">
              <a:rPr lang="es-ES" smtClean="0"/>
              <a:t>11/11/2024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B5D70-A2E3-4BFF-B1B5-964619A28CB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699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5AFA12B-6109-CCAC-3371-097A1ABF5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4" y="2620409"/>
            <a:ext cx="11748721" cy="1144588"/>
          </a:xfrm>
        </p:spPr>
        <p:txBody>
          <a:bodyPr>
            <a:noAutofit/>
          </a:bodyPr>
          <a:lstStyle/>
          <a:p>
            <a:pPr algn="ctr"/>
            <a:r>
              <a:rPr lang="es-E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s-ES" b="1" i="1" dirty="0">
                <a:latin typeface="+mn-lt"/>
              </a:rPr>
              <a:t>Medidas fitosanitarias de obligado cumplimiento: complejidad de ejecución</a:t>
            </a:r>
            <a:endParaRPr lang="es-E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8 CuadroTexto">
            <a:extLst>
              <a:ext uri="{FF2B5EF4-FFF2-40B4-BE49-F238E27FC236}">
                <a16:creationId xmlns="" xmlns:a16="http://schemas.microsoft.com/office/drawing/2014/main" id="{4BA3D52D-CB1D-5580-5E48-33D7D0B978E2}"/>
              </a:ext>
            </a:extLst>
          </p:cNvPr>
          <p:cNvSpPr txBox="1"/>
          <p:nvPr/>
        </p:nvSpPr>
        <p:spPr>
          <a:xfrm>
            <a:off x="8046415" y="446066"/>
            <a:ext cx="3646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i="1" dirty="0">
                <a:solidFill>
                  <a:srgbClr val="002060"/>
                </a:solidFill>
              </a:rPr>
              <a:t>IMIDA, 12 noviembre 2024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2499A07-5B62-4E67-1C65-CBE49D8C5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33" y="5574666"/>
            <a:ext cx="594946" cy="111046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BB839F04-8F75-28A8-1FC5-7524D5D23E23}"/>
              </a:ext>
            </a:extLst>
          </p:cNvPr>
          <p:cNvSpPr txBox="1"/>
          <p:nvPr/>
        </p:nvSpPr>
        <p:spPr>
          <a:xfrm>
            <a:off x="1288827" y="6023203"/>
            <a:ext cx="2113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Región de Murcia</a:t>
            </a:r>
          </a:p>
          <a:p>
            <a:r>
              <a:rPr lang="es-ES" sz="1100" b="1" dirty="0"/>
              <a:t>Consejería de Agua, Agricultura, </a:t>
            </a:r>
          </a:p>
          <a:p>
            <a:r>
              <a:rPr lang="es-ES" sz="1100" b="1" dirty="0"/>
              <a:t>Ganadería y Pesca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D47EF63F-1578-FE2E-97D9-90401C5E907A}"/>
              </a:ext>
            </a:extLst>
          </p:cNvPr>
          <p:cNvSpPr txBox="1"/>
          <p:nvPr/>
        </p:nvSpPr>
        <p:spPr>
          <a:xfrm>
            <a:off x="9316997" y="5539230"/>
            <a:ext cx="194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/>
              <a:t>Antonio Soler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95BB214D-08F3-183D-CC14-F33601080B75}"/>
              </a:ext>
            </a:extLst>
          </p:cNvPr>
          <p:cNvSpPr txBox="1"/>
          <p:nvPr/>
        </p:nvSpPr>
        <p:spPr>
          <a:xfrm>
            <a:off x="9061621" y="6000895"/>
            <a:ext cx="2854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Servicio de Sanidad Vegetal</a:t>
            </a:r>
          </a:p>
        </p:txBody>
      </p:sp>
      <p:pic>
        <p:nvPicPr>
          <p:cNvPr id="13" name="Imagen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3" y="5951966"/>
            <a:ext cx="1716399" cy="707957"/>
          </a:xfrm>
          <a:prstGeom prst="rect">
            <a:avLst/>
          </a:prstGeom>
          <a:noFill/>
        </p:spPr>
      </p:pic>
      <p:sp>
        <p:nvSpPr>
          <p:cNvPr id="15" name="Rectángulo 14"/>
          <p:cNvSpPr>
            <a:spLocks noChangeArrowheads="1"/>
          </p:cNvSpPr>
          <p:nvPr/>
        </p:nvSpPr>
        <p:spPr bwMode="auto">
          <a:xfrm>
            <a:off x="5589882" y="6292655"/>
            <a:ext cx="102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F6FC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>
              <a:spcAft>
                <a:spcPts val="0"/>
              </a:spcAft>
            </a:pPr>
            <a:r>
              <a:rPr lang="es-ES" sz="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s-ES" sz="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s-ES" sz="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Fondo Europeo de</a:t>
            </a:r>
            <a:endParaRPr lang="es-ES" sz="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s-ES" sz="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Desarrollo regional</a:t>
            </a:r>
            <a:br>
              <a:rPr lang="es-ES" sz="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s-ES" sz="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025" y="5800886"/>
            <a:ext cx="908308" cy="61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9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571" y="3934592"/>
            <a:ext cx="3842670" cy="289028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47" y="794481"/>
            <a:ext cx="5330944" cy="278897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9" y="3804825"/>
            <a:ext cx="5273728" cy="298316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8080" y="622965"/>
            <a:ext cx="4183161" cy="313912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867F7FA5-7814-5771-660C-C545C3F8B19E}"/>
              </a:ext>
            </a:extLst>
          </p:cNvPr>
          <p:cNvSpPr/>
          <p:nvPr/>
        </p:nvSpPr>
        <p:spPr>
          <a:xfrm>
            <a:off x="2942180" y="33121"/>
            <a:ext cx="60639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 CUTIVO O ABANDONO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991" y="3879512"/>
            <a:ext cx="2209025" cy="294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7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F4D89153-5E15-416F-09D0-C8FBE0E6C636}"/>
              </a:ext>
            </a:extLst>
          </p:cNvPr>
          <p:cNvSpPr/>
          <p:nvPr/>
        </p:nvSpPr>
        <p:spPr>
          <a:xfrm>
            <a:off x="2853759" y="33121"/>
            <a:ext cx="62407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 </a:t>
            </a:r>
            <a:r>
              <a:rPr lang="es-ES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CULTIVO </a:t>
            </a:r>
            <a:r>
              <a:rPr lang="es-E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ABANDONO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1C9C8B22-21F3-0122-201B-751EFF2C084F}"/>
              </a:ext>
            </a:extLst>
          </p:cNvPr>
          <p:cNvSpPr txBox="1"/>
          <p:nvPr/>
        </p:nvSpPr>
        <p:spPr>
          <a:xfrm>
            <a:off x="1125416" y="1065943"/>
            <a:ext cx="10243038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_tradnl" sz="2800" b="1" dirty="0"/>
              <a:t>Causas  abandono del cultivo:</a:t>
            </a:r>
          </a:p>
          <a:p>
            <a:pPr algn="just"/>
            <a:endParaRPr lang="es-ES_tradnl" sz="2800" b="1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_tradnl" sz="2800" dirty="0"/>
              <a:t>Falta de producción (comportamiento variedades)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_tradnl" sz="2800" dirty="0"/>
              <a:t>Condiciones climáticas (sequía, heladas)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_tradnl" sz="2800" dirty="0"/>
              <a:t>Parcelas de poca extensión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_tradnl" sz="2800" dirty="0"/>
              <a:t>Aparición de  nuevas plagas y enfermedades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_tradnl" sz="2800" dirty="0"/>
              <a:t>Menor número materias activas para su control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_tradnl" sz="2800" dirty="0"/>
              <a:t>Falta de eficacia de materias activas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_tradnl" sz="2800" dirty="0"/>
              <a:t>Parcelas sin tratamientos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_tradnl" sz="2800" dirty="0"/>
              <a:t>Envejecimiento agricultores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_tradnl" sz="2800" dirty="0"/>
              <a:t>Herencias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_tradnl" sz="2800" dirty="0"/>
              <a:t>Mantenimiento cultivo solo por subvenciones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ES_tradnl" sz="2800" dirty="0"/>
          </a:p>
          <a:p>
            <a:pPr marL="342900" indent="-342900" algn="just">
              <a:buFontTx/>
              <a:buChar char="-"/>
            </a:pPr>
            <a:endParaRPr lang="es-ES_tradnl" sz="2800" dirty="0"/>
          </a:p>
          <a:p>
            <a:pPr marL="342900" indent="-342900" algn="just">
              <a:buFontTx/>
              <a:buChar char="-"/>
            </a:pPr>
            <a:endParaRPr lang="es-ES_tradnl" sz="2800" dirty="0"/>
          </a:p>
          <a:p>
            <a:pPr marL="342900" indent="-342900" algn="just">
              <a:buFontTx/>
              <a:buChar char="-"/>
            </a:pP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91553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683568" y="809418"/>
            <a:ext cx="1018214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altLang="es-ES" sz="2400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El artículo </a:t>
            </a:r>
            <a:r>
              <a:rPr lang="es-ES" altLang="es-ES" sz="2400" b="1" dirty="0">
                <a:ea typeface="Times New Roman" panose="02020603050405020304" pitchFamily="18" charset="0"/>
                <a:cs typeface="Arial" panose="020B0604020202020204" pitchFamily="34" charset="0"/>
              </a:rPr>
              <a:t>13.1 de la Ley </a:t>
            </a:r>
            <a:r>
              <a:rPr lang="es-ES" altLang="es-ES" sz="2400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43/2002, </a:t>
            </a:r>
            <a:r>
              <a:rPr lang="es-ES" altLang="es-ES" sz="24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establece</a:t>
            </a:r>
            <a:r>
              <a:rPr lang="es-ES" altLang="es-ES" sz="2400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ES" altLang="es-ES" sz="2400" b="1" dirty="0" smtClean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s-ES" altLang="es-ES" sz="2400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  “a</a:t>
            </a:r>
            <a:r>
              <a:rPr lang="es-ES" altLang="es-ES" sz="2400" b="1" dirty="0"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s-ES" altLang="es-ES" sz="2400" b="1" i="1" dirty="0">
                <a:ea typeface="Times New Roman" panose="02020603050405020304" pitchFamily="18" charset="0"/>
                <a:cs typeface="Arial" panose="020B0604020202020204" pitchFamily="34" charset="0"/>
              </a:rPr>
              <a:t>Mantener sus cultivos, plantaciones y cosechas, así como las masas forestales y el medio natural, en buen estado fitosanitario para la defensa de las producciones propias y </a:t>
            </a:r>
            <a:r>
              <a:rPr lang="es-ES" altLang="es-ES" sz="2400" b="1" i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ajenas.”</a:t>
            </a:r>
          </a:p>
          <a:p>
            <a:pPr marL="342900" indent="-342900" algn="just">
              <a:buFontTx/>
              <a:buChar char="-"/>
            </a:pPr>
            <a:endParaRPr lang="es-ES" altLang="es-ES" sz="2400" b="1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altLang="es-ES" sz="2400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El </a:t>
            </a:r>
            <a:r>
              <a:rPr lang="es-ES" altLang="es-ES" sz="2400" b="1" dirty="0">
                <a:ea typeface="Times New Roman" panose="02020603050405020304" pitchFamily="18" charset="0"/>
                <a:cs typeface="Arial" panose="020B0604020202020204" pitchFamily="34" charset="0"/>
              </a:rPr>
              <a:t>artículo 18 de la Ley 43/2002</a:t>
            </a:r>
            <a:r>
              <a:rPr lang="es-ES" altLang="es-ES" sz="2400" dirty="0">
                <a:ea typeface="Times New Roman" panose="02020603050405020304" pitchFamily="18" charset="0"/>
                <a:cs typeface="Arial" panose="020B0604020202020204" pitchFamily="34" charset="0"/>
              </a:rPr>
              <a:t>, se podrán adoptar las siguientes medidas fitosanitarias:</a:t>
            </a:r>
          </a:p>
          <a:p>
            <a:pPr lvl="0" indent="5397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altLang="es-ES" sz="2400" b="1" dirty="0">
                <a:ea typeface="Times New Roman" panose="02020603050405020304" pitchFamily="18" charset="0"/>
                <a:cs typeface="Arial" panose="020B0604020202020204" pitchFamily="34" charset="0"/>
              </a:rPr>
              <a:t>“g</a:t>
            </a:r>
            <a:r>
              <a:rPr lang="es-ES_tradnl" altLang="es-ES" sz="2400" b="1" i="1" dirty="0">
                <a:ea typeface="Times New Roman" panose="02020603050405020304" pitchFamily="18" charset="0"/>
                <a:cs typeface="Arial" panose="020B0604020202020204" pitchFamily="34" charset="0"/>
              </a:rPr>
              <a:t>) Arrancar las plantaciones abandonadas cuando constituyan un riesgo fitosanitario para las plantaciones vecinas o para el control de una determinada plaga</a:t>
            </a:r>
            <a:r>
              <a:rPr lang="es-ES_tradnl" altLang="es-ES" sz="2400" b="1" i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.”</a:t>
            </a:r>
            <a:endParaRPr lang="es-ES_tradnl" altLang="es-ES" sz="2400" b="1" i="1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indent="53975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ES" sz="2400" dirty="0"/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s-ES_tradnl" altLang="es-ES" sz="2400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- El </a:t>
            </a:r>
            <a:r>
              <a:rPr lang="es-ES_tradnl" altLang="es-ES" sz="2400" b="1" dirty="0">
                <a:ea typeface="Times New Roman" panose="02020603050405020304" pitchFamily="18" charset="0"/>
                <a:cs typeface="Arial" panose="020B0604020202020204" pitchFamily="34" charset="0"/>
              </a:rPr>
              <a:t>artículo 19 </a:t>
            </a:r>
            <a:r>
              <a:rPr lang="es-ES_tradnl" altLang="es-ES" sz="2400" dirty="0">
                <a:ea typeface="Times New Roman" panose="02020603050405020304" pitchFamily="18" charset="0"/>
                <a:cs typeface="Arial" panose="020B0604020202020204" pitchFamily="34" charset="0"/>
              </a:rPr>
              <a:t>de la misma establece que:</a:t>
            </a:r>
          </a:p>
          <a:p>
            <a:pPr lvl="0" indent="5397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altLang="es-ES" sz="2400" b="1" dirty="0"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es-ES_tradnl" altLang="es-ES" sz="2400" b="1" i="1" dirty="0">
                <a:ea typeface="Times New Roman" panose="02020603050405020304" pitchFamily="18" charset="0"/>
                <a:cs typeface="Arial" panose="020B0604020202020204" pitchFamily="34" charset="0"/>
              </a:rPr>
              <a:t>Las medidas fitosanitarias adoptadas, de entre las contempladas en el artículo 18, deberán ser ejecutadas por los interesados, siendo a su cargo los gastos que originen</a:t>
            </a:r>
            <a:r>
              <a:rPr lang="es-ES_tradnl" altLang="es-ES" sz="2400" b="1" dirty="0">
                <a:ea typeface="Times New Roman" panose="02020603050405020304" pitchFamily="18" charset="0"/>
                <a:cs typeface="Arial" panose="020B0604020202020204" pitchFamily="34" charset="0"/>
              </a:rPr>
              <a:t>.”</a:t>
            </a:r>
            <a:endParaRPr lang="es-ES_tradnl" sz="2400" dirty="0"/>
          </a:p>
          <a:p>
            <a:pPr algn="just"/>
            <a:endParaRPr lang="es-ES" altLang="es-ES" sz="2400" b="1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es-ES" altLang="es-ES" sz="2400" b="1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es-ES_tradnl" sz="2400" dirty="0"/>
          </a:p>
          <a:p>
            <a:pPr marL="342900" indent="-342900" algn="just">
              <a:buFontTx/>
              <a:buChar char="-"/>
            </a:pPr>
            <a:endParaRPr lang="es-ES_tradnl" sz="2400" b="1" dirty="0"/>
          </a:p>
          <a:p>
            <a:pPr marL="342900" indent="-342900" algn="just">
              <a:buFontTx/>
              <a:buChar char="-"/>
            </a:pPr>
            <a:endParaRPr lang="es-ES" sz="2400" b="1" dirty="0"/>
          </a:p>
        </p:txBody>
      </p:sp>
      <p:sp>
        <p:nvSpPr>
          <p:cNvPr id="2" name="Rectángulo 1"/>
          <p:cNvSpPr/>
          <p:nvPr/>
        </p:nvSpPr>
        <p:spPr>
          <a:xfrm>
            <a:off x="4583125" y="33121"/>
            <a:ext cx="29433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LEGISLACIÓN</a:t>
            </a:r>
          </a:p>
        </p:txBody>
      </p:sp>
    </p:spTree>
    <p:extLst>
      <p:ext uri="{BB962C8B-B14F-4D97-AF65-F5344CB8AC3E}">
        <p14:creationId xmlns:p14="http://schemas.microsoft.com/office/powerpoint/2010/main" val="4446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77795" y="141747"/>
            <a:ext cx="1073390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LEGISLACIÓN</a:t>
            </a:r>
          </a:p>
          <a:p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68411" y="1115890"/>
            <a:ext cx="113270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Artículo 50</a:t>
            </a:r>
            <a:r>
              <a:rPr lang="es-ES" sz="2400" dirty="0"/>
              <a:t>. Competencias de los inspectores. </a:t>
            </a:r>
          </a:p>
          <a:p>
            <a:r>
              <a:rPr lang="es-ES" sz="2400" dirty="0"/>
              <a:t>El personal al servicio de las Administraciones públicas que ejerza las funciones de inspección previstas en la presente Ley </a:t>
            </a:r>
            <a:r>
              <a:rPr lang="es-ES" sz="2400" b="1" dirty="0"/>
              <a:t>tendrá el carácter de autoridad y podrá</a:t>
            </a:r>
            <a:r>
              <a:rPr lang="es-ES" sz="2400" dirty="0"/>
              <a:t>: </a:t>
            </a:r>
          </a:p>
          <a:p>
            <a:endParaRPr lang="es-ES" sz="2400" dirty="0"/>
          </a:p>
          <a:p>
            <a:pPr marL="342900" indent="-342900">
              <a:buAutoNum type="alphaLcParenR"/>
            </a:pPr>
            <a:r>
              <a:rPr lang="es-ES" sz="2400" b="1" dirty="0"/>
              <a:t>Acceder a cualquier lugar, instalación o dependencia, de titularidad pública o privada</a:t>
            </a:r>
            <a:r>
              <a:rPr lang="es-ES" sz="2400" dirty="0"/>
              <a:t>. En el supuesto de entradas domiciliarias se requerirá el previo consentimiento del titular o resolución judicial. </a:t>
            </a:r>
          </a:p>
          <a:p>
            <a:pPr marL="342900" indent="-342900">
              <a:buAutoNum type="alphaLcParenR"/>
            </a:pPr>
            <a:endParaRPr lang="es-ES" sz="2400" dirty="0"/>
          </a:p>
          <a:p>
            <a:pPr marL="342900" indent="-342900">
              <a:buAutoNum type="alphaLcParenR"/>
            </a:pPr>
            <a:r>
              <a:rPr lang="es-ES" sz="2400" b="1" dirty="0"/>
              <a:t>Obtener las muestras mínimas necesarias para su examen </a:t>
            </a:r>
            <a:r>
              <a:rPr lang="es-ES" sz="2400" dirty="0"/>
              <a:t>o análisis más detallado en centros especializados.  </a:t>
            </a:r>
          </a:p>
          <a:p>
            <a:pPr marL="342900" indent="-342900">
              <a:buAutoNum type="alphaLcParenR"/>
            </a:pPr>
            <a:endParaRPr lang="es-ES" sz="2400" dirty="0"/>
          </a:p>
          <a:p>
            <a:pPr marL="342900" indent="-342900">
              <a:buAutoNum type="alphaLcParenR"/>
            </a:pPr>
            <a:r>
              <a:rPr lang="es-ES" sz="2400" b="1" dirty="0"/>
              <a:t>Exigir la información y la presentación de documentos </a:t>
            </a:r>
            <a:r>
              <a:rPr lang="es-ES" sz="2400" dirty="0"/>
              <a:t>comprobatorios que reglamentariamente sea establecida. </a:t>
            </a:r>
          </a:p>
          <a:p>
            <a:pPr marL="342900" indent="-342900">
              <a:buAutoNum type="alphaLcParenR"/>
            </a:pP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66857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87179" y="1281151"/>
            <a:ext cx="1112107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Artículo 65. </a:t>
            </a:r>
            <a:r>
              <a:rPr lang="es-ES" sz="2400" dirty="0"/>
              <a:t>Otras medidas.</a:t>
            </a:r>
          </a:p>
          <a:p>
            <a:r>
              <a:rPr lang="es-ES" sz="2400" dirty="0"/>
              <a:t> La autoridad competente podrá aplicar las siguientes medidas, que no tendrán carácter sancionador: </a:t>
            </a:r>
          </a:p>
          <a:p>
            <a:endParaRPr lang="es-ES" sz="2400" dirty="0"/>
          </a:p>
          <a:p>
            <a:pPr marL="342900" indent="-342900" algn="just">
              <a:buAutoNum type="alphaLcParenR"/>
            </a:pPr>
            <a:r>
              <a:rPr lang="es-ES" sz="2400" dirty="0"/>
              <a:t>La clausura o cierre de empresas, instalaciones, explotaciones, locales o medios de transporte, que no cuenten con las autorizaciones o registros preceptivos, o la suspensión de su funcionamiento hasta tanto se rectifiquen los defectos o se cumplan los requisitos exigidos para su autorización. </a:t>
            </a:r>
          </a:p>
          <a:p>
            <a:pPr marL="342900" indent="-342900">
              <a:buAutoNum type="alphaLcParenR"/>
            </a:pPr>
            <a:endParaRPr lang="es-ES" sz="2400" dirty="0"/>
          </a:p>
          <a:p>
            <a:pPr marL="342900" indent="-342900">
              <a:buAutoNum type="alphaLcParenR"/>
            </a:pPr>
            <a:r>
              <a:rPr lang="es-ES" sz="2400" b="1" dirty="0"/>
              <a:t>El reintegro de las ayudas o subvenciones indebidamente percibidas. </a:t>
            </a:r>
          </a:p>
          <a:p>
            <a:pPr marL="342900" indent="-342900">
              <a:buAutoNum type="alphaLcParenR"/>
            </a:pPr>
            <a:endParaRPr lang="es-ES" sz="2400" dirty="0"/>
          </a:p>
          <a:p>
            <a:pPr marL="342900" indent="-342900">
              <a:buAutoNum type="alphaLcParenR"/>
            </a:pPr>
            <a:r>
              <a:rPr lang="es-ES" sz="2400" dirty="0"/>
              <a:t>Medidas de corrección, seguridad o control, que impidan la continuidad en la producción del daño.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583125" y="33121"/>
            <a:ext cx="29433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LEGISLACIÓN</a:t>
            </a:r>
          </a:p>
        </p:txBody>
      </p:sp>
    </p:spTree>
    <p:extLst>
      <p:ext uri="{BB962C8B-B14F-4D97-AF65-F5344CB8AC3E}">
        <p14:creationId xmlns:p14="http://schemas.microsoft.com/office/powerpoint/2010/main" val="89687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76" y="1095632"/>
            <a:ext cx="11943344" cy="528045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995224" y="33121"/>
            <a:ext cx="61191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LEGISLACIÓN AUTONÓMICA</a:t>
            </a:r>
          </a:p>
        </p:txBody>
      </p:sp>
    </p:spTree>
    <p:extLst>
      <p:ext uri="{BB962C8B-B14F-4D97-AF65-F5344CB8AC3E}">
        <p14:creationId xmlns:p14="http://schemas.microsoft.com/office/powerpoint/2010/main" val="149229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00074" y="757876"/>
            <a:ext cx="1094422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Artículo 3. Medidas fitosanitarias obligatorias.</a:t>
            </a:r>
          </a:p>
          <a:p>
            <a:endParaRPr lang="es-ES" sz="2400" b="1" dirty="0"/>
          </a:p>
          <a:p>
            <a:r>
              <a:rPr lang="es-ES" sz="2400" dirty="0"/>
              <a:t>Se establecen como medidas fitosanitarias obligatorias  de  lucha contra  la  avispilla  del  almendro  (</a:t>
            </a:r>
            <a:r>
              <a:rPr lang="es-ES" sz="2400" i="1" dirty="0" err="1"/>
              <a:t>Eurytoma</a:t>
            </a:r>
            <a:r>
              <a:rPr lang="es-ES" sz="2400" i="1" dirty="0"/>
              <a:t> </a:t>
            </a:r>
            <a:r>
              <a:rPr lang="es-ES" sz="2400" i="1" dirty="0" err="1"/>
              <a:t>amygdali</a:t>
            </a:r>
            <a:r>
              <a:rPr lang="es-ES" sz="2400" dirty="0"/>
              <a:t>):</a:t>
            </a:r>
          </a:p>
          <a:p>
            <a:endParaRPr lang="es-ES" sz="2400" dirty="0"/>
          </a:p>
          <a:p>
            <a:pPr marL="342900" indent="-342900" algn="just">
              <a:buAutoNum type="arabicPeriod"/>
            </a:pPr>
            <a:r>
              <a:rPr lang="es-ES" sz="2400" b="1" dirty="0"/>
              <a:t>Eliminar  las   almendras afectadas por la plaga de la avispilla</a:t>
            </a:r>
            <a:r>
              <a:rPr lang="es-ES" sz="2400" dirty="0"/>
              <a:t>, retirando de las parcelas todas estas almendras. Esta retirada   deberá   realizarse   antes     de   la  salida  de  nuevos   adultos, cosa  que   suele   ocurrir   a    mediados de marzo.</a:t>
            </a:r>
          </a:p>
          <a:p>
            <a:endParaRPr lang="es-ES" sz="2400" dirty="0"/>
          </a:p>
          <a:p>
            <a:pPr algn="just"/>
            <a:r>
              <a:rPr lang="es-ES" sz="2400" dirty="0"/>
              <a:t>2. Eliminación  de   las    almendras    retiradas    de    las    parcelas afectadas,  </a:t>
            </a:r>
            <a:r>
              <a:rPr lang="es-ES" sz="2400" b="1" dirty="0"/>
              <a:t>preferentemente  mediante  quema </a:t>
            </a:r>
            <a:r>
              <a:rPr lang="es-ES" sz="2400" dirty="0"/>
              <a:t>  de   las  mismas, lo cual evitará su propagación  una  vez  recolectadas. En  ningún caso, las  almendras  afectadas  se  dejarán  abandonadas  en  la   parcela o en sus alrededores, ya que serían foco de dispersión  de     la plaga.</a:t>
            </a:r>
          </a:p>
          <a:p>
            <a:endParaRPr lang="es-ES" sz="2400" dirty="0"/>
          </a:p>
        </p:txBody>
      </p:sp>
      <p:sp>
        <p:nvSpPr>
          <p:cNvPr id="5" name="Rectángulo 4"/>
          <p:cNvSpPr/>
          <p:nvPr/>
        </p:nvSpPr>
        <p:spPr>
          <a:xfrm>
            <a:off x="2995223" y="33121"/>
            <a:ext cx="61191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LEGISLACIÓN AUTONÓMICA</a:t>
            </a:r>
          </a:p>
        </p:txBody>
      </p:sp>
    </p:spTree>
    <p:extLst>
      <p:ext uri="{BB962C8B-B14F-4D97-AF65-F5344CB8AC3E}">
        <p14:creationId xmlns:p14="http://schemas.microsoft.com/office/powerpoint/2010/main" val="88847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766119" y="1021418"/>
            <a:ext cx="1084851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3. En ningún caso, se   podrán  utilizar  las   almendras  afectadas para </a:t>
            </a:r>
            <a:r>
              <a:rPr lang="es-ES" sz="2400" b="1" dirty="0"/>
              <a:t>alimento del ganado</a:t>
            </a:r>
            <a:r>
              <a:rPr lang="es-ES" sz="2400" dirty="0"/>
              <a:t>, para  combustible de  estufas u otros usos. Sólo estará permitida su destrucción.</a:t>
            </a:r>
          </a:p>
          <a:p>
            <a:pPr algn="just"/>
            <a:endParaRPr lang="es-ES" sz="2400" dirty="0"/>
          </a:p>
          <a:p>
            <a:pPr algn="just"/>
            <a:r>
              <a:rPr lang="es-ES" sz="2400" dirty="0"/>
              <a:t>4. En  el  caso  de  los   </a:t>
            </a:r>
            <a:r>
              <a:rPr lang="es-ES" sz="2400" b="1" dirty="0"/>
              <a:t>almacenes   receptores  de  almendra</a:t>
            </a:r>
            <a:r>
              <a:rPr lang="es-ES" sz="2400" dirty="0"/>
              <a:t>, se deberá </a:t>
            </a:r>
            <a:r>
              <a:rPr lang="es-ES" sz="2400" b="1" dirty="0"/>
              <a:t>proceder así  mismo a  su destrucción.</a:t>
            </a:r>
            <a:r>
              <a:rPr lang="es-ES" sz="2400" dirty="0"/>
              <a:t> También deberán comunicar al Servicio de Sanidad Vegetal la entrada de partidas de almendra afectadas por la  plaga  de  la  avispilla, dando  los datos de las parcelas afectadas.</a:t>
            </a:r>
          </a:p>
          <a:p>
            <a:pPr algn="just"/>
            <a:endParaRPr lang="es-ES" sz="2400" dirty="0"/>
          </a:p>
          <a:p>
            <a:pPr algn="just"/>
            <a:r>
              <a:rPr lang="es-ES" sz="2400" dirty="0"/>
              <a:t>5. Los propietarios  de  parcelas de  almendros  afectadas por  la plaga de la avispilla, de acuerdo  con  los artículos 13 y 19  de  la   Ley 43/2002 de 20 de  noviembre, de Sanidad  Vegetal, deberán aplicar las  medidas  fitosanitarias  establecidas  en  esta  Orden, </a:t>
            </a:r>
            <a:r>
              <a:rPr lang="es-ES" sz="2400" b="1" dirty="0"/>
              <a:t>realizando    los   tratamientos   fitosanitarios  adecuados   en  los momentos y con  los productos  recomendados  </a:t>
            </a:r>
            <a:r>
              <a:rPr lang="es-ES" sz="2400" dirty="0"/>
              <a:t>por  el   Servicio  de   Sanidad  Vegetal  de  la  Consejería  de  Agua,  Agricultura,  Ganadería y Pesca.</a:t>
            </a:r>
          </a:p>
          <a:p>
            <a:pPr algn="just"/>
            <a:endParaRPr lang="es-ES" sz="2400" dirty="0"/>
          </a:p>
        </p:txBody>
      </p:sp>
      <p:sp>
        <p:nvSpPr>
          <p:cNvPr id="5" name="Rectángulo 4"/>
          <p:cNvSpPr/>
          <p:nvPr/>
        </p:nvSpPr>
        <p:spPr>
          <a:xfrm>
            <a:off x="2995223" y="33121"/>
            <a:ext cx="61191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LEGISLACIÓN AUTONÓMICA</a:t>
            </a:r>
          </a:p>
        </p:txBody>
      </p:sp>
    </p:spTree>
    <p:extLst>
      <p:ext uri="{BB962C8B-B14F-4D97-AF65-F5344CB8AC3E}">
        <p14:creationId xmlns:p14="http://schemas.microsoft.com/office/powerpoint/2010/main" val="298968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98474" y="840352"/>
            <a:ext cx="1067877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b="1" dirty="0"/>
              <a:t>Orden de 5 de febrero de 2024, por la que se modifica la orden e 26 de diciembre de 2018, de la Consejería de Agua, Agricultura, Ganadería y Pesca. (BORM 15/02/2024)</a:t>
            </a:r>
          </a:p>
          <a:p>
            <a:pPr algn="just"/>
            <a:endParaRPr lang="es-ES" sz="2400" b="1" dirty="0"/>
          </a:p>
          <a:p>
            <a:pPr algn="just"/>
            <a:r>
              <a:rPr lang="es-ES" sz="2400" b="1" dirty="0"/>
              <a:t>Artículo único.</a:t>
            </a:r>
            <a:endParaRPr lang="es-ES" sz="2400" dirty="0"/>
          </a:p>
          <a:p>
            <a:pPr algn="just"/>
            <a:r>
              <a:rPr lang="es-ES" sz="2400" dirty="0"/>
              <a:t>El apartado 2 del artículo 3, de la Orden de 26 de diciembre de 2018, de la Consejería de Agua, Agricultura, Ganadería y Pesca, queda redactado en los siguientes términos:</a:t>
            </a:r>
          </a:p>
          <a:p>
            <a:pPr algn="just"/>
            <a:endParaRPr lang="es-ES" sz="2400" dirty="0"/>
          </a:p>
          <a:p>
            <a:pPr algn="just"/>
            <a:r>
              <a:rPr lang="es-ES" sz="2400" dirty="0"/>
              <a:t>“2. Eliminación de las almendras retiradas de las parcelas afectadas, preferentemente mediante quema de las mismas, lo cual evitará su propagación una vez recolectadas.</a:t>
            </a:r>
          </a:p>
          <a:p>
            <a:pPr algn="just"/>
            <a:r>
              <a:rPr lang="es-ES" sz="2400" b="1" dirty="0"/>
              <a:t>La fecha límite para la retirada de las almendras afectadas por esta plaga será el 31 de enero de cada año.</a:t>
            </a:r>
          </a:p>
          <a:p>
            <a:pPr algn="just"/>
            <a:r>
              <a:rPr lang="es-ES" sz="2400" dirty="0"/>
              <a:t>En ningún caso, las almendras afectadas se dejarán abandonadas en la parcela o en sus alrededores, ya que serían foco de dispersión de la plaga”.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B5CC2476-D278-BF8B-26E0-AD5F05ED8265}"/>
              </a:ext>
            </a:extLst>
          </p:cNvPr>
          <p:cNvSpPr/>
          <p:nvPr/>
        </p:nvSpPr>
        <p:spPr>
          <a:xfrm>
            <a:off x="2995223" y="33121"/>
            <a:ext cx="61191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LEGISLACIÓN AUTONÓMICA</a:t>
            </a:r>
          </a:p>
        </p:txBody>
      </p:sp>
    </p:spTree>
    <p:extLst>
      <p:ext uri="{BB962C8B-B14F-4D97-AF65-F5344CB8AC3E}">
        <p14:creationId xmlns:p14="http://schemas.microsoft.com/office/powerpoint/2010/main" val="92369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C5E3C14E-BD26-BA53-E5BE-E4BF53BD531A}"/>
              </a:ext>
            </a:extLst>
          </p:cNvPr>
          <p:cNvSpPr/>
          <p:nvPr/>
        </p:nvSpPr>
        <p:spPr>
          <a:xfrm>
            <a:off x="1990368" y="33121"/>
            <a:ext cx="81288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ACTUACIONES FINCA ABANDONADAS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8ACA0EDA-C694-9BC2-4C41-DD5718E062D4}"/>
              </a:ext>
            </a:extLst>
          </p:cNvPr>
          <p:cNvSpPr txBox="1"/>
          <p:nvPr/>
        </p:nvSpPr>
        <p:spPr>
          <a:xfrm>
            <a:off x="1125416" y="1065943"/>
            <a:ext cx="10243038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_tradnl" sz="2800" b="1" dirty="0"/>
              <a:t>Inspecciones y posibles sanciones (Fincas abandonadas Procedimiento 379 o de oficio):</a:t>
            </a:r>
          </a:p>
          <a:p>
            <a:pPr algn="just"/>
            <a:endParaRPr lang="es-ES_tradnl" sz="2800" b="1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_tradnl" sz="2800" dirty="0"/>
              <a:t>Informe técnico de abandono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_tradnl" sz="2800" dirty="0"/>
              <a:t>Comprobación de la propiedad o titularidad (</a:t>
            </a:r>
            <a:r>
              <a:rPr lang="es-ES_tradnl" sz="2800" dirty="0" err="1"/>
              <a:t>Regepa</a:t>
            </a:r>
            <a:r>
              <a:rPr lang="es-ES_tradnl" sz="2800" dirty="0"/>
              <a:t>, Catastro)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_tradnl" sz="2800" dirty="0"/>
              <a:t>Resolución (Plazo para adoptar medidas fitosanitarias y 30 días para Recurso de Alzada)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_tradnl" sz="2800" dirty="0"/>
              <a:t>Sancionador (Incumplimiento Multa coercitiva 300 a 3000€)</a:t>
            </a:r>
          </a:p>
          <a:p>
            <a:pPr marL="342900" indent="-342900" algn="just">
              <a:buFontTx/>
              <a:buChar char="-"/>
            </a:pPr>
            <a:endParaRPr lang="es-ES_tradnl" sz="2800" dirty="0"/>
          </a:p>
          <a:p>
            <a:pPr algn="just"/>
            <a:r>
              <a:rPr lang="es-ES" altLang="es-ES" sz="2800" b="1" dirty="0">
                <a:ea typeface="Times New Roman" panose="02020603050405020304" pitchFamily="18" charset="0"/>
                <a:cs typeface="Arial" panose="020B0604020202020204" pitchFamily="34" charset="0"/>
              </a:rPr>
              <a:t>Normativa legal: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altLang="es-ES" sz="2800" dirty="0">
                <a:ea typeface="Times New Roman" panose="02020603050405020304" pitchFamily="18" charset="0"/>
                <a:cs typeface="Arial" panose="020B0604020202020204" pitchFamily="34" charset="0"/>
              </a:rPr>
              <a:t>Ley 39/2015 de Procedimiento administrativo (plazos, recursos)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altLang="es-ES" sz="2800" dirty="0">
                <a:ea typeface="Times New Roman" panose="02020603050405020304" pitchFamily="18" charset="0"/>
                <a:cs typeface="Arial" panose="020B0604020202020204" pitchFamily="34" charset="0"/>
              </a:rPr>
              <a:t>Publicación BOE</a:t>
            </a:r>
          </a:p>
          <a:p>
            <a:pPr marL="342900" indent="-342900" algn="just">
              <a:buFontTx/>
              <a:buChar char="-"/>
            </a:pPr>
            <a:endParaRPr lang="es-ES_tradnl" sz="2800" dirty="0"/>
          </a:p>
          <a:p>
            <a:pPr marL="342900" indent="-342900" algn="just">
              <a:buFontTx/>
              <a:buChar char="-"/>
            </a:pPr>
            <a:endParaRPr lang="es-ES_tradnl" sz="2800" dirty="0"/>
          </a:p>
          <a:p>
            <a:pPr marL="342900" indent="-342900" algn="just">
              <a:buFontTx/>
              <a:buChar char="-"/>
            </a:pP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235461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BFBB2A4E-4EBD-D62A-2C80-E0C203C6559E}"/>
              </a:ext>
            </a:extLst>
          </p:cNvPr>
          <p:cNvSpPr/>
          <p:nvPr/>
        </p:nvSpPr>
        <p:spPr>
          <a:xfrm>
            <a:off x="447021" y="1609055"/>
            <a:ext cx="1096412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3200" b="1" dirty="0"/>
              <a:t>Cambio varietal en las últimas décadas (variedades tardías)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ES" sz="3200" b="1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3200" b="1" dirty="0"/>
              <a:t>Aparición de nuevos patrones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ES" sz="3200" b="1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3200" b="1" dirty="0"/>
              <a:t>Aumento de la superficie en  zonas con problema de heladas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ES" sz="3200" b="1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3200" b="1" dirty="0"/>
              <a:t>Ayudas a la agricultura, sobre todo Ecológica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ES" sz="3200" b="1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3200" b="1" dirty="0"/>
              <a:t>Incremento de renta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ES" sz="3200" b="1" dirty="0"/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73E399FE-1B36-F55D-D74C-51436FA860B9}"/>
              </a:ext>
            </a:extLst>
          </p:cNvPr>
          <p:cNvSpPr/>
          <p:nvPr/>
        </p:nvSpPr>
        <p:spPr>
          <a:xfrm>
            <a:off x="4183736" y="326335"/>
            <a:ext cx="34906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ANTECEDENTES</a:t>
            </a:r>
          </a:p>
        </p:txBody>
      </p:sp>
    </p:spTree>
    <p:extLst>
      <p:ext uri="{BB962C8B-B14F-4D97-AF65-F5344CB8AC3E}">
        <p14:creationId xmlns:p14="http://schemas.microsoft.com/office/powerpoint/2010/main" val="32705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21789" y="219241"/>
            <a:ext cx="98146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RECOMENDACIONES GENERALES DE MANEJO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76649" y="1425146"/>
            <a:ext cx="91028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dirty="0"/>
              <a:t>Seguir las recomendaciones realizadas a través de los Informes fitosanitarios del Servicio de Sanidad Vegetal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E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dirty="0"/>
              <a:t>Realizar los tratamientos en los momentos adecuados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E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dirty="0"/>
              <a:t>No todas las zonas requieren la misma fecha de tratamientos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E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dirty="0"/>
              <a:t>Utilizar las materias activas autorizadas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E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dirty="0"/>
              <a:t>Especial atención a las parcelas en cultivo ecológico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15283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21789" y="243955"/>
            <a:ext cx="98146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RECOMENDACIONES GENERALES DE MANEJO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433383" y="1169771"/>
            <a:ext cx="9605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- Comprobar la limpieza de la maquinaria de recolección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D00D5695-4B81-9E74-3109-436C00BFB6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060" y="2216180"/>
            <a:ext cx="6839556" cy="446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0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8D48605-4496-DDE3-7E83-8FC12EE484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92" y="3798284"/>
            <a:ext cx="5050708" cy="3095902"/>
          </a:xfrm>
          <a:prstGeom prst="rect">
            <a:avLst/>
          </a:prstGeom>
        </p:spPr>
      </p:pic>
      <p:sp>
        <p:nvSpPr>
          <p:cNvPr id="4" name="Oval 13"/>
          <p:cNvSpPr>
            <a:spLocks noChangeArrowheads="1"/>
          </p:cNvSpPr>
          <p:nvPr/>
        </p:nvSpPr>
        <p:spPr bwMode="auto">
          <a:xfrm>
            <a:off x="3007819" y="5337443"/>
            <a:ext cx="273094" cy="28571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s-ES" sz="2700"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021789" y="211003"/>
            <a:ext cx="98146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RECOMENDACIONES GENERALES DE MANEJO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016" y="1551108"/>
            <a:ext cx="3821917" cy="509588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420" y="1327035"/>
            <a:ext cx="2232142" cy="241137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66" y="1540470"/>
            <a:ext cx="3207099" cy="2138067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276863" y="864962"/>
            <a:ext cx="9374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- Retirada de todas las almendras afectadas de avispilla</a:t>
            </a:r>
          </a:p>
        </p:txBody>
      </p:sp>
      <p:cxnSp>
        <p:nvCxnSpPr>
          <p:cNvPr id="5" name="Conector recto 4"/>
          <p:cNvCxnSpPr/>
          <p:nvPr/>
        </p:nvCxnSpPr>
        <p:spPr>
          <a:xfrm flipV="1">
            <a:off x="4677864" y="1386908"/>
            <a:ext cx="1886464" cy="23642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 flipH="1" flipV="1">
            <a:off x="4882223" y="1347802"/>
            <a:ext cx="1565189" cy="24416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291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834" y="0"/>
            <a:ext cx="97743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0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977" y="0"/>
            <a:ext cx="10616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0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591" y="0"/>
            <a:ext cx="10316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600" y="0"/>
            <a:ext cx="10500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4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17" y="0"/>
            <a:ext cx="11673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1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26" y="0"/>
            <a:ext cx="10940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8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724" y="0"/>
            <a:ext cx="9248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9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5C821D04-00F2-FF18-91E8-467F8F30DA6E}"/>
              </a:ext>
            </a:extLst>
          </p:cNvPr>
          <p:cNvSpPr/>
          <p:nvPr/>
        </p:nvSpPr>
        <p:spPr>
          <a:xfrm>
            <a:off x="3778273" y="326335"/>
            <a:ext cx="4301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SITUACIÓN ACTUAL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3014DB3B-2811-99E5-9855-8034ABDC8EB8}"/>
              </a:ext>
            </a:extLst>
          </p:cNvPr>
          <p:cNvSpPr/>
          <p:nvPr/>
        </p:nvSpPr>
        <p:spPr>
          <a:xfrm>
            <a:off x="447021" y="1609055"/>
            <a:ext cx="1096412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3200" b="1" dirty="0"/>
              <a:t>Cambio condiciones climáticas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ES" sz="3200" b="1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3200" b="1" dirty="0"/>
              <a:t>Incremento de problemas fitosanitarios (barrenillo, gusano cabezudo, avispilla)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ES" sz="3200" b="1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3200" b="1" dirty="0"/>
              <a:t>Disminución de materias activas para combatir plagas y enfermedades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ES" sz="3200" b="1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3200" b="1" dirty="0"/>
              <a:t>Disminución de la renta en los últimos años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79199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96" y="304798"/>
            <a:ext cx="11621975" cy="639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4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11891" y="918889"/>
            <a:ext cx="1079980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es-ES" sz="2800" b="1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2800" b="1" dirty="0" smtClean="0"/>
              <a:t>Hay un importante problema con fincas abandonadas o mal manejadas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s-ES" sz="2800" b="1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2800" b="1" dirty="0" smtClean="0"/>
              <a:t>Con la Ley de procedimiento Administrativo, es muy difícil actuar de forma ágil y rápida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s-ES" sz="2800" b="1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2800" b="1" dirty="0" smtClean="0"/>
              <a:t>Hay un desfase en el conocimiento actual de las plagas y sus estrategias de manejo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s-ES" sz="2800" b="1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2800" b="1" dirty="0" smtClean="0"/>
              <a:t>Es fundamental rediseñar las estrategias fitosanitarias del almendro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s-ES" sz="2800" b="1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2800" b="1" dirty="0" smtClean="0"/>
              <a:t>Es fundamental la transferencia al Sector</a:t>
            </a:r>
            <a:endParaRPr lang="es-ES" sz="2800" b="1" dirty="0"/>
          </a:p>
        </p:txBody>
      </p:sp>
      <p:sp>
        <p:nvSpPr>
          <p:cNvPr id="3" name="Rectángulo 2"/>
          <p:cNvSpPr/>
          <p:nvPr/>
        </p:nvSpPr>
        <p:spPr>
          <a:xfrm>
            <a:off x="420229" y="211003"/>
            <a:ext cx="36036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CONCLUSIONES:</a:t>
            </a:r>
            <a:endParaRPr lang="es-ES" sz="4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9958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6FDB88DF-E4F0-71EB-91CE-A83320331532}"/>
              </a:ext>
            </a:extLst>
          </p:cNvPr>
          <p:cNvSpPr txBox="1"/>
          <p:nvPr/>
        </p:nvSpPr>
        <p:spPr>
          <a:xfrm>
            <a:off x="1189204" y="2718018"/>
            <a:ext cx="97918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Muchas gracias por su atención </a:t>
            </a:r>
            <a:endParaRPr lang="es-ES" sz="5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13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96952" y="326335"/>
            <a:ext cx="92642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AVISPILLA - PRIMERAS ACTUACIONES S.S.V.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47021" y="1257375"/>
            <a:ext cx="1096412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3200" b="1" dirty="0"/>
              <a:t>Prospección de las zonas de cultivo desde 2017 (Jumilla, Yecla)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ES" sz="3200" b="1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3200" b="1" dirty="0"/>
              <a:t>Visita de almacenes receptoras de almendra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ES" sz="3200" b="1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3200" b="1" dirty="0"/>
              <a:t>Declaración oficial de la plaga 2018: Normativas legales CCAA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ES" sz="3200" b="1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3200" b="1" dirty="0"/>
              <a:t>Formación de grupo de trabajo para coordinar las actuaciones de CCAA: Castilla la Mancha, Comunidad Valenciana, Región de Murcia y Universidad Politécnica de Valencia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80137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07183" y="326335"/>
            <a:ext cx="109427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DE SEGUIMIENTO AVISPILLA DEL ALMENDRO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12396" y="1492642"/>
            <a:ext cx="108629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200" b="1" dirty="0"/>
              <a:t>Zonas de seguimiento de vuelo de avispilla del almendro 2024</a:t>
            </a:r>
          </a:p>
          <a:p>
            <a:pPr algn="just"/>
            <a:endParaRPr lang="es-ES" sz="3200" b="1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3200" b="1" dirty="0"/>
              <a:t>	Jumilla (Dehesilla, Montesinos, Gamellón)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ES" sz="3200" b="1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3200" b="1" dirty="0"/>
              <a:t>	Yecla (El </a:t>
            </a:r>
            <a:r>
              <a:rPr lang="es-ES" sz="3200" b="1" dirty="0" err="1"/>
              <a:t>Ardal</a:t>
            </a:r>
            <a:r>
              <a:rPr lang="es-ES" sz="3200" b="1" dirty="0"/>
              <a:t>, Fuente del Pinar)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ES" sz="3200" b="1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3200" b="1" dirty="0"/>
              <a:t>	Mula (</a:t>
            </a:r>
            <a:r>
              <a:rPr lang="es-ES" sz="3200" b="1" dirty="0" err="1"/>
              <a:t>Cagitán</a:t>
            </a:r>
            <a:r>
              <a:rPr lang="es-ES" sz="3200" b="1" dirty="0"/>
              <a:t>, Niño de Mula)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ES" sz="3200" b="1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3200" b="1" dirty="0"/>
              <a:t>	Campo de Cartagena (Fuente Álamo)</a:t>
            </a:r>
          </a:p>
        </p:txBody>
      </p:sp>
    </p:spTree>
    <p:extLst>
      <p:ext uri="{BB962C8B-B14F-4D97-AF65-F5344CB8AC3E}">
        <p14:creationId xmlns:p14="http://schemas.microsoft.com/office/powerpoint/2010/main" val="96078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171" y="571879"/>
            <a:ext cx="7010400" cy="628466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175731" y="5053"/>
            <a:ext cx="5506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ZONAS DE SEGUIMIENTO</a:t>
            </a:r>
          </a:p>
        </p:txBody>
      </p:sp>
      <p:sp>
        <p:nvSpPr>
          <p:cNvPr id="5" name="Flecha abajo 4"/>
          <p:cNvSpPr/>
          <p:nvPr/>
        </p:nvSpPr>
        <p:spPr>
          <a:xfrm>
            <a:off x="6598503" y="1902937"/>
            <a:ext cx="107092" cy="23889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echa abajo 5"/>
          <p:cNvSpPr/>
          <p:nvPr/>
        </p:nvSpPr>
        <p:spPr>
          <a:xfrm>
            <a:off x="7278131" y="1668161"/>
            <a:ext cx="107092" cy="23889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 abajo 7"/>
          <p:cNvSpPr/>
          <p:nvPr/>
        </p:nvSpPr>
        <p:spPr>
          <a:xfrm>
            <a:off x="6421392" y="4880927"/>
            <a:ext cx="107092" cy="23889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 abajo 8"/>
          <p:cNvSpPr/>
          <p:nvPr/>
        </p:nvSpPr>
        <p:spPr>
          <a:xfrm>
            <a:off x="5733528" y="4374289"/>
            <a:ext cx="107092" cy="23889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 abajo 9"/>
          <p:cNvSpPr/>
          <p:nvPr/>
        </p:nvSpPr>
        <p:spPr>
          <a:xfrm>
            <a:off x="6730307" y="2644342"/>
            <a:ext cx="107092" cy="23889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 abajo 10"/>
          <p:cNvSpPr/>
          <p:nvPr/>
        </p:nvSpPr>
        <p:spPr>
          <a:xfrm>
            <a:off x="8328456" y="667262"/>
            <a:ext cx="107092" cy="23889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 abajo 11"/>
          <p:cNvSpPr/>
          <p:nvPr/>
        </p:nvSpPr>
        <p:spPr>
          <a:xfrm>
            <a:off x="8027772" y="1528120"/>
            <a:ext cx="107092" cy="23889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6415346" y="2387596"/>
            <a:ext cx="7713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dirty="0"/>
              <a:t>Dehesilla</a:t>
            </a:r>
            <a:endParaRPr lang="es-ES" sz="1200" dirty="0"/>
          </a:p>
        </p:txBody>
      </p:sp>
      <p:sp>
        <p:nvSpPr>
          <p:cNvPr id="7" name="Rectángulo 6"/>
          <p:cNvSpPr/>
          <p:nvPr/>
        </p:nvSpPr>
        <p:spPr>
          <a:xfrm>
            <a:off x="6174253" y="1547338"/>
            <a:ext cx="9396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dirty="0"/>
              <a:t>Montesinos</a:t>
            </a:r>
            <a:endParaRPr lang="es-ES" sz="1200" dirty="0"/>
          </a:p>
        </p:txBody>
      </p:sp>
      <p:sp>
        <p:nvSpPr>
          <p:cNvPr id="13" name="Rectángulo 12"/>
          <p:cNvSpPr/>
          <p:nvPr/>
        </p:nvSpPr>
        <p:spPr>
          <a:xfrm>
            <a:off x="6925964" y="1341394"/>
            <a:ext cx="8034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dirty="0"/>
              <a:t>Gamellón</a:t>
            </a:r>
            <a:endParaRPr lang="es-ES" sz="1200" dirty="0"/>
          </a:p>
        </p:txBody>
      </p:sp>
      <p:sp>
        <p:nvSpPr>
          <p:cNvPr id="14" name="Rectángulo 13"/>
          <p:cNvSpPr/>
          <p:nvPr/>
        </p:nvSpPr>
        <p:spPr>
          <a:xfrm>
            <a:off x="7737846" y="1234298"/>
            <a:ext cx="6765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dirty="0"/>
              <a:t>El </a:t>
            </a:r>
            <a:r>
              <a:rPr lang="es-ES" sz="1200" b="1" dirty="0" err="1"/>
              <a:t>Ardal</a:t>
            </a:r>
            <a:endParaRPr lang="es-ES" sz="1200" dirty="0"/>
          </a:p>
        </p:txBody>
      </p:sp>
      <p:sp>
        <p:nvSpPr>
          <p:cNvPr id="15" name="Rectángulo 14"/>
          <p:cNvSpPr/>
          <p:nvPr/>
        </p:nvSpPr>
        <p:spPr>
          <a:xfrm>
            <a:off x="7786646" y="855356"/>
            <a:ext cx="12281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dirty="0"/>
              <a:t>Fuente del Pinar</a:t>
            </a:r>
            <a:endParaRPr lang="es-ES" sz="1200" dirty="0"/>
          </a:p>
        </p:txBody>
      </p:sp>
      <p:sp>
        <p:nvSpPr>
          <p:cNvPr id="16" name="Rectángulo 15"/>
          <p:cNvSpPr/>
          <p:nvPr/>
        </p:nvSpPr>
        <p:spPr>
          <a:xfrm>
            <a:off x="5456243" y="4092833"/>
            <a:ext cx="6640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dirty="0" err="1"/>
              <a:t>Cagitán</a:t>
            </a:r>
            <a:endParaRPr lang="es-ES" sz="1200" dirty="0"/>
          </a:p>
        </p:txBody>
      </p:sp>
      <p:sp>
        <p:nvSpPr>
          <p:cNvPr id="17" name="Rectángulo 16"/>
          <p:cNvSpPr/>
          <p:nvPr/>
        </p:nvSpPr>
        <p:spPr>
          <a:xfrm>
            <a:off x="5932706" y="4570636"/>
            <a:ext cx="10534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dirty="0"/>
              <a:t>Niño de Mula</a:t>
            </a:r>
            <a:endParaRPr lang="es-ES" sz="1200" dirty="0"/>
          </a:p>
        </p:txBody>
      </p:sp>
      <p:sp>
        <p:nvSpPr>
          <p:cNvPr id="18" name="Flecha abajo 17"/>
          <p:cNvSpPr/>
          <p:nvPr/>
        </p:nvSpPr>
        <p:spPr>
          <a:xfrm>
            <a:off x="8324332" y="6355493"/>
            <a:ext cx="107092" cy="23889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>
            <a:off x="7707965" y="5991670"/>
            <a:ext cx="13148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dirty="0"/>
              <a:t>Campo Cartagena</a:t>
            </a:r>
            <a:endParaRPr lang="es-ES" sz="1200" dirty="0"/>
          </a:p>
        </p:txBody>
      </p:sp>
      <p:sp>
        <p:nvSpPr>
          <p:cNvPr id="20" name="Flecha abajo 19"/>
          <p:cNvSpPr/>
          <p:nvPr/>
        </p:nvSpPr>
        <p:spPr>
          <a:xfrm>
            <a:off x="8826837" y="1280978"/>
            <a:ext cx="107092" cy="23889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20"/>
          <p:cNvSpPr/>
          <p:nvPr/>
        </p:nvSpPr>
        <p:spPr>
          <a:xfrm>
            <a:off x="8281216" y="1040701"/>
            <a:ext cx="10262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dirty="0"/>
              <a:t>Campo abajo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33186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92" y="671620"/>
            <a:ext cx="4320192" cy="2892029"/>
          </a:xfrm>
          <a:prstGeom prst="rect">
            <a:avLst/>
          </a:prstGeom>
        </p:spPr>
      </p:pic>
      <p:sp>
        <p:nvSpPr>
          <p:cNvPr id="4" name="CuadroTexto 5"/>
          <p:cNvSpPr txBox="1"/>
          <p:nvPr/>
        </p:nvSpPr>
        <p:spPr>
          <a:xfrm>
            <a:off x="1380266" y="3535486"/>
            <a:ext cx="823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>
                <a:solidFill>
                  <a:srgbClr val="002060"/>
                </a:solidFill>
              </a:rPr>
              <a:t>Garrafa</a:t>
            </a:r>
          </a:p>
        </p:txBody>
      </p:sp>
      <p:sp>
        <p:nvSpPr>
          <p:cNvPr id="5" name="CuadroTexto 6"/>
          <p:cNvSpPr txBox="1"/>
          <p:nvPr/>
        </p:nvSpPr>
        <p:spPr>
          <a:xfrm>
            <a:off x="5805569" y="6465675"/>
            <a:ext cx="606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>
                <a:solidFill>
                  <a:srgbClr val="002060"/>
                </a:solidFill>
              </a:rPr>
              <a:t>Tubo</a:t>
            </a:r>
          </a:p>
        </p:txBody>
      </p:sp>
      <p:sp>
        <p:nvSpPr>
          <p:cNvPr id="6" name="CuadroTexto 7"/>
          <p:cNvSpPr txBox="1"/>
          <p:nvPr/>
        </p:nvSpPr>
        <p:spPr>
          <a:xfrm>
            <a:off x="9993279" y="6256434"/>
            <a:ext cx="665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>
                <a:solidFill>
                  <a:srgbClr val="002060"/>
                </a:solidFill>
              </a:rPr>
              <a:t>Malla</a:t>
            </a:r>
          </a:p>
        </p:txBody>
      </p:sp>
      <p:sp>
        <p:nvSpPr>
          <p:cNvPr id="7" name="CuadroTexto 8"/>
          <p:cNvSpPr txBox="1"/>
          <p:nvPr/>
        </p:nvSpPr>
        <p:spPr>
          <a:xfrm>
            <a:off x="1207259" y="36550"/>
            <a:ext cx="8720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EVOLUCIONARIOS</a:t>
            </a:r>
            <a:r>
              <a:rPr lang="es-E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SEGUIMIENTO VUELO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55" y="3609628"/>
            <a:ext cx="4296484" cy="287615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3427" y="1899975"/>
            <a:ext cx="5230047" cy="3501107"/>
          </a:xfrm>
          <a:prstGeom prst="rect">
            <a:avLst/>
          </a:prstGeom>
        </p:spPr>
      </p:pic>
      <p:cxnSp>
        <p:nvCxnSpPr>
          <p:cNvPr id="2" name="Conector recto 1">
            <a:extLst>
              <a:ext uri="{FF2B5EF4-FFF2-40B4-BE49-F238E27FC236}">
                <a16:creationId xmlns="" xmlns:a16="http://schemas.microsoft.com/office/drawing/2014/main" id="{6F7EA093-294C-21CA-34C3-D0AEE3748EEB}"/>
              </a:ext>
            </a:extLst>
          </p:cNvPr>
          <p:cNvCxnSpPr/>
          <p:nvPr/>
        </p:nvCxnSpPr>
        <p:spPr>
          <a:xfrm flipV="1">
            <a:off x="1498103" y="972943"/>
            <a:ext cx="1886464" cy="23642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="" xmlns:a16="http://schemas.microsoft.com/office/drawing/2014/main" id="{75ABE3A1-24A7-46EE-473D-8D2ECDE765DB}"/>
              </a:ext>
            </a:extLst>
          </p:cNvPr>
          <p:cNvCxnSpPr/>
          <p:nvPr/>
        </p:nvCxnSpPr>
        <p:spPr>
          <a:xfrm flipH="1" flipV="1">
            <a:off x="1786427" y="964706"/>
            <a:ext cx="1565189" cy="24416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755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8"/>
          <p:cNvSpPr txBox="1"/>
          <p:nvPr/>
        </p:nvSpPr>
        <p:spPr>
          <a:xfrm>
            <a:off x="2798156" y="143644"/>
            <a:ext cx="66757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ELECCION DE LAS ALMENDRAS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12396" y="1343191"/>
            <a:ext cx="1086291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3200" b="1" dirty="0"/>
              <a:t>Las almendras deben ser de la misma zona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ES" sz="3200" b="1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3200" b="1" dirty="0"/>
              <a:t>Deben estar en condiciones de campo (radiación, temperatura)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ES" sz="3200" b="1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3200" b="1" dirty="0"/>
              <a:t>La exposición de las almendras (importante)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ES" sz="3200" b="1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3200" b="1" dirty="0"/>
              <a:t>No agruparlas en bolsas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ES" sz="3200" b="1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3200" b="1" dirty="0"/>
              <a:t>Controles semanales	</a:t>
            </a:r>
          </a:p>
        </p:txBody>
      </p:sp>
    </p:spTree>
    <p:extLst>
      <p:ext uri="{BB962C8B-B14F-4D97-AF65-F5344CB8AC3E}">
        <p14:creationId xmlns:p14="http://schemas.microsoft.com/office/powerpoint/2010/main" val="380647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51738" y="15643"/>
            <a:ext cx="11377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¡SEGUIR LOS AVISOS DEL SERVICIO DE SANIDAD VEGETAL!</a:t>
            </a:r>
            <a:endParaRPr lang="es-ES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997" y="576509"/>
            <a:ext cx="4909757" cy="6281491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="" xmlns:a16="http://schemas.microsoft.com/office/drawing/2014/main" id="{0D6D19BE-C67A-47D5-011C-0430F91BB884}"/>
              </a:ext>
            </a:extLst>
          </p:cNvPr>
          <p:cNvSpPr/>
          <p:nvPr/>
        </p:nvSpPr>
        <p:spPr>
          <a:xfrm>
            <a:off x="3543301" y="4237892"/>
            <a:ext cx="3750360" cy="3297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="" xmlns:a16="http://schemas.microsoft.com/office/drawing/2014/main" id="{4FAF79B0-2804-3B33-1A8E-1BD69EBE043C}"/>
              </a:ext>
            </a:extLst>
          </p:cNvPr>
          <p:cNvSpPr/>
          <p:nvPr/>
        </p:nvSpPr>
        <p:spPr>
          <a:xfrm>
            <a:off x="3220998" y="4785938"/>
            <a:ext cx="4718456" cy="4191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37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33900</TotalTime>
  <Words>1293</Words>
  <Application>Microsoft Office PowerPoint</Application>
  <PresentationFormat>Panorámica</PresentationFormat>
  <Paragraphs>180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Wingdings</vt:lpstr>
      <vt:lpstr>1_Tema de Office</vt:lpstr>
      <vt:lpstr> Medidas fitosanitarias de obligado cumplimiento: complejidad de ejecución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MONSERRAT DELGADO, ANTONIO</dc:creator>
  <cp:lastModifiedBy>MONSERRAT DELGADO, ANTONIO</cp:lastModifiedBy>
  <cp:revision>402</cp:revision>
  <cp:lastPrinted>2024-10-31T07:02:55Z</cp:lastPrinted>
  <dcterms:created xsi:type="dcterms:W3CDTF">2023-02-25T19:03:21Z</dcterms:created>
  <dcterms:modified xsi:type="dcterms:W3CDTF">2024-11-11T10:02:41Z</dcterms:modified>
</cp:coreProperties>
</file>